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Microsoft_Equation1.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media/image54.JPG" ContentType="image/jpeg"/>
  <Override PartName="/ppt/notesSlides/notesSlide80.xml" ContentType="application/vnd.openxmlformats-officedocument.presentationml.notesSlide+xml"/>
  <Override PartName="/ppt/charts/chart2.xml" ContentType="application/vnd.openxmlformats-officedocument.drawingml.chart+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3.xml" ContentType="application/vnd.openxmlformats-officedocument.drawingml.chart+xml"/>
  <Override PartName="/ppt/notesSlides/notesSlide8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harts/chart6.xml" ContentType="application/vnd.openxmlformats-officedocument.drawingml.chart+xml"/>
  <Override PartName="/ppt/notesSlides/notesSlide135.xml" ContentType="application/vnd.openxmlformats-officedocument.presentationml.notesSlide+xml"/>
  <Override PartName="/ppt/charts/chart7.xml" ContentType="application/vnd.openxmlformats-officedocument.drawingml.chart+xml"/>
  <Override PartName="/ppt/notesSlides/notesSlide136.xml" ContentType="application/vnd.openxmlformats-officedocument.presentationml.notesSlide+xml"/>
  <Override PartName="/ppt/charts/chart8.xml" ContentType="application/vnd.openxmlformats-officedocument.drawingml.chart+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4"/>
  </p:notesMasterIdLst>
  <p:handoutMasterIdLst>
    <p:handoutMasterId r:id="rId155"/>
  </p:handoutMasterIdLst>
  <p:sldIdLst>
    <p:sldId id="256" r:id="rId2"/>
    <p:sldId id="579" r:id="rId3"/>
    <p:sldId id="580" r:id="rId4"/>
    <p:sldId id="587" r:id="rId5"/>
    <p:sldId id="582" r:id="rId6"/>
    <p:sldId id="662" r:id="rId7"/>
    <p:sldId id="658" r:id="rId8"/>
    <p:sldId id="659" r:id="rId9"/>
    <p:sldId id="668" r:id="rId10"/>
    <p:sldId id="656" r:id="rId11"/>
    <p:sldId id="671" r:id="rId12"/>
    <p:sldId id="657" r:id="rId13"/>
    <p:sldId id="643" r:id="rId14"/>
    <p:sldId id="646" r:id="rId15"/>
    <p:sldId id="647" r:id="rId16"/>
    <p:sldId id="648" r:id="rId17"/>
    <p:sldId id="583" r:id="rId18"/>
    <p:sldId id="688" r:id="rId19"/>
    <p:sldId id="713" r:id="rId20"/>
    <p:sldId id="714" r:id="rId21"/>
    <p:sldId id="715" r:id="rId22"/>
    <p:sldId id="682" r:id="rId23"/>
    <p:sldId id="683" r:id="rId24"/>
    <p:sldId id="686" r:id="rId25"/>
    <p:sldId id="698" r:id="rId26"/>
    <p:sldId id="584" r:id="rId27"/>
    <p:sldId id="588" r:id="rId28"/>
    <p:sldId id="589" r:id="rId29"/>
    <p:sldId id="593" r:id="rId30"/>
    <p:sldId id="590" r:id="rId31"/>
    <p:sldId id="591" r:id="rId32"/>
    <p:sldId id="612" r:id="rId33"/>
    <p:sldId id="592" r:id="rId34"/>
    <p:sldId id="594" r:id="rId35"/>
    <p:sldId id="595" r:id="rId36"/>
    <p:sldId id="596" r:id="rId37"/>
    <p:sldId id="597" r:id="rId38"/>
    <p:sldId id="598" r:id="rId39"/>
    <p:sldId id="600" r:id="rId40"/>
    <p:sldId id="601" r:id="rId41"/>
    <p:sldId id="602" r:id="rId42"/>
    <p:sldId id="603" r:id="rId43"/>
    <p:sldId id="604" r:id="rId44"/>
    <p:sldId id="605" r:id="rId45"/>
    <p:sldId id="606" r:id="rId46"/>
    <p:sldId id="607" r:id="rId47"/>
    <p:sldId id="608" r:id="rId48"/>
    <p:sldId id="609" r:id="rId49"/>
    <p:sldId id="610" r:id="rId50"/>
    <p:sldId id="611" r:id="rId51"/>
    <p:sldId id="585" r:id="rId52"/>
    <p:sldId id="706" r:id="rId53"/>
    <p:sldId id="705" r:id="rId54"/>
    <p:sldId id="704" r:id="rId55"/>
    <p:sldId id="707" r:id="rId56"/>
    <p:sldId id="515" r:id="rId57"/>
    <p:sldId id="710" r:id="rId58"/>
    <p:sldId id="709" r:id="rId59"/>
    <p:sldId id="708" r:id="rId60"/>
    <p:sldId id="711" r:id="rId61"/>
    <p:sldId id="309" r:id="rId62"/>
    <p:sldId id="334" r:id="rId63"/>
    <p:sldId id="722" r:id="rId64"/>
    <p:sldId id="723" r:id="rId65"/>
    <p:sldId id="724" r:id="rId66"/>
    <p:sldId id="725" r:id="rId67"/>
    <p:sldId id="726" r:id="rId68"/>
    <p:sldId id="727" r:id="rId69"/>
    <p:sldId id="728" r:id="rId70"/>
    <p:sldId id="729" r:id="rId71"/>
    <p:sldId id="730" r:id="rId72"/>
    <p:sldId id="731" r:id="rId73"/>
    <p:sldId id="732" r:id="rId74"/>
    <p:sldId id="733" r:id="rId75"/>
    <p:sldId id="734" r:id="rId76"/>
    <p:sldId id="735" r:id="rId77"/>
    <p:sldId id="736" r:id="rId78"/>
    <p:sldId id="737" r:id="rId79"/>
    <p:sldId id="738" r:id="rId80"/>
    <p:sldId id="739" r:id="rId81"/>
    <p:sldId id="740" r:id="rId82"/>
    <p:sldId id="741" r:id="rId83"/>
    <p:sldId id="742" r:id="rId84"/>
    <p:sldId id="743" r:id="rId85"/>
    <p:sldId id="669" r:id="rId86"/>
    <p:sldId id="670" r:id="rId87"/>
    <p:sldId id="673" r:id="rId88"/>
    <p:sldId id="674" r:id="rId89"/>
    <p:sldId id="641" r:id="rId90"/>
    <p:sldId id="563" r:id="rId91"/>
    <p:sldId id="531" r:id="rId92"/>
    <p:sldId id="532" r:id="rId93"/>
    <p:sldId id="560" r:id="rId94"/>
    <p:sldId id="530" r:id="rId95"/>
    <p:sldId id="566" r:id="rId96"/>
    <p:sldId id="567" r:id="rId97"/>
    <p:sldId id="568" r:id="rId98"/>
    <p:sldId id="712" r:id="rId99"/>
    <p:sldId id="569" r:id="rId100"/>
    <p:sldId id="675" r:id="rId101"/>
    <p:sldId id="523" r:id="rId102"/>
    <p:sldId id="524" r:id="rId103"/>
    <p:sldId id="525" r:id="rId104"/>
    <p:sldId id="696" r:id="rId105"/>
    <p:sldId id="697" r:id="rId106"/>
    <p:sldId id="694" r:id="rId107"/>
    <p:sldId id="716" r:id="rId108"/>
    <p:sldId id="717" r:id="rId109"/>
    <p:sldId id="701" r:id="rId110"/>
    <p:sldId id="702" r:id="rId111"/>
    <p:sldId id="699" r:id="rId112"/>
    <p:sldId id="700" r:id="rId113"/>
    <p:sldId id="528" r:id="rId114"/>
    <p:sldId id="561" r:id="rId115"/>
    <p:sldId id="526" r:id="rId116"/>
    <p:sldId id="460" r:id="rId117"/>
    <p:sldId id="461" r:id="rId118"/>
    <p:sldId id="462" r:id="rId119"/>
    <p:sldId id="463" r:id="rId120"/>
    <p:sldId id="464" r:id="rId121"/>
    <p:sldId id="465" r:id="rId122"/>
    <p:sldId id="527" r:id="rId123"/>
    <p:sldId id="308" r:id="rId124"/>
    <p:sldId id="572" r:id="rId125"/>
    <p:sldId id="573" r:id="rId126"/>
    <p:sldId id="574" r:id="rId127"/>
    <p:sldId id="575" r:id="rId128"/>
    <p:sldId id="312" r:id="rId129"/>
    <p:sldId id="721" r:id="rId130"/>
    <p:sldId id="718" r:id="rId131"/>
    <p:sldId id="719" r:id="rId132"/>
    <p:sldId id="720" r:id="rId133"/>
    <p:sldId id="529" r:id="rId134"/>
    <p:sldId id="570" r:id="rId135"/>
    <p:sldId id="571" r:id="rId136"/>
    <p:sldId id="576" r:id="rId137"/>
    <p:sldId id="577" r:id="rId138"/>
    <p:sldId id="559" r:id="rId139"/>
    <p:sldId id="547" r:id="rId140"/>
    <p:sldId id="548" r:id="rId141"/>
    <p:sldId id="549" r:id="rId142"/>
    <p:sldId id="550" r:id="rId143"/>
    <p:sldId id="551" r:id="rId144"/>
    <p:sldId id="558" r:id="rId145"/>
    <p:sldId id="553" r:id="rId146"/>
    <p:sldId id="554" r:id="rId147"/>
    <p:sldId id="555" r:id="rId148"/>
    <p:sldId id="556" r:id="rId149"/>
    <p:sldId id="578" r:id="rId150"/>
    <p:sldId id="676" r:id="rId151"/>
    <p:sldId id="678" r:id="rId152"/>
    <p:sldId id="679" r:id="rId1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71252" autoAdjust="0"/>
  </p:normalViewPr>
  <p:slideViewPr>
    <p:cSldViewPr snapToGrid="0" snapToObjects="1">
      <p:cViewPr varScale="1">
        <p:scale>
          <a:sx n="80" d="100"/>
          <a:sy n="80" d="100"/>
        </p:scale>
        <p:origin x="-2464" y="-112"/>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3328"/>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notesMaster" Target="notesMasters/notesMaster1.xml"/><Relationship Id="rId155" Type="http://schemas.openxmlformats.org/officeDocument/2006/relationships/handoutMaster" Target="handoutMasters/handoutMaster1.xml"/><Relationship Id="rId156" Type="http://schemas.openxmlformats.org/officeDocument/2006/relationships/printerSettings" Target="printerSettings/printerSettings1.bin"/><Relationship Id="rId157" Type="http://schemas.openxmlformats.org/officeDocument/2006/relationships/presProps" Target="presProps.xml"/><Relationship Id="rId158" Type="http://schemas.openxmlformats.org/officeDocument/2006/relationships/viewProps" Target="viewProps.xml"/><Relationship Id="rId15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1823218456"/>
        <c:axId val="1885954168"/>
      </c:barChart>
      <c:catAx>
        <c:axId val="1823218456"/>
        <c:scaling>
          <c:orientation val="minMax"/>
        </c:scaling>
        <c:delete val="0"/>
        <c:axPos val="l"/>
        <c:majorTickMark val="none"/>
        <c:minorTickMark val="none"/>
        <c:tickLblPos val="nextTo"/>
        <c:crossAx val="1885954168"/>
        <c:crosses val="autoZero"/>
        <c:auto val="1"/>
        <c:lblAlgn val="ctr"/>
        <c:lblOffset val="100"/>
        <c:noMultiLvlLbl val="0"/>
      </c:catAx>
      <c:valAx>
        <c:axId val="1885954168"/>
        <c:scaling>
          <c:orientation val="minMax"/>
        </c:scaling>
        <c:delete val="0"/>
        <c:axPos val="b"/>
        <c:majorGridlines/>
        <c:numFmt formatCode="General" sourceLinked="1"/>
        <c:majorTickMark val="none"/>
        <c:minorTickMark val="none"/>
        <c:tickLblPos val="nextTo"/>
        <c:spPr>
          <a:ln w="9525">
            <a:noFill/>
          </a:ln>
        </c:spPr>
        <c:crossAx val="182321845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1971791944"/>
        <c:axId val="1971794072"/>
      </c:barChart>
      <c:catAx>
        <c:axId val="1971791944"/>
        <c:scaling>
          <c:orientation val="minMax"/>
        </c:scaling>
        <c:delete val="0"/>
        <c:axPos val="b"/>
        <c:majorTickMark val="out"/>
        <c:minorTickMark val="none"/>
        <c:tickLblPos val="nextTo"/>
        <c:crossAx val="1971794072"/>
        <c:crosses val="autoZero"/>
        <c:auto val="1"/>
        <c:lblAlgn val="ctr"/>
        <c:lblOffset val="100"/>
        <c:noMultiLvlLbl val="0"/>
      </c:catAx>
      <c:valAx>
        <c:axId val="1971794072"/>
        <c:scaling>
          <c:orientation val="minMax"/>
        </c:scaling>
        <c:delete val="0"/>
        <c:axPos val="l"/>
        <c:majorGridlines/>
        <c:numFmt formatCode="General" sourceLinked="1"/>
        <c:majorTickMark val="out"/>
        <c:minorTickMark val="none"/>
        <c:tickLblPos val="nextTo"/>
        <c:crossAx val="197179194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22.23263287117279</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1813170520"/>
        <c:axId val="1892857960"/>
      </c:barChart>
      <c:catAx>
        <c:axId val="1813170520"/>
        <c:scaling>
          <c:orientation val="minMax"/>
        </c:scaling>
        <c:delete val="0"/>
        <c:axPos val="b"/>
        <c:majorTickMark val="out"/>
        <c:minorTickMark val="none"/>
        <c:tickLblPos val="nextTo"/>
        <c:crossAx val="1892857960"/>
        <c:crosses val="autoZero"/>
        <c:auto val="1"/>
        <c:lblAlgn val="ctr"/>
        <c:lblOffset val="100"/>
        <c:noMultiLvlLbl val="0"/>
      </c:catAx>
      <c:valAx>
        <c:axId val="1892857960"/>
        <c:scaling>
          <c:orientation val="minMax"/>
        </c:scaling>
        <c:delete val="0"/>
        <c:axPos val="l"/>
        <c:majorGridlines/>
        <c:numFmt formatCode="General" sourceLinked="1"/>
        <c:majorTickMark val="out"/>
        <c:minorTickMark val="none"/>
        <c:tickLblPos val="nextTo"/>
        <c:crossAx val="1813170520"/>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4034392"/>
        <c:axId val="2114037368"/>
      </c:barChart>
      <c:catAx>
        <c:axId val="2114034392"/>
        <c:scaling>
          <c:orientation val="minMax"/>
        </c:scaling>
        <c:delete val="1"/>
        <c:axPos val="l"/>
        <c:majorTickMark val="out"/>
        <c:minorTickMark val="none"/>
        <c:tickLblPos val="nextTo"/>
        <c:crossAx val="2114037368"/>
        <c:crosses val="autoZero"/>
        <c:auto val="1"/>
        <c:lblAlgn val="ctr"/>
        <c:lblOffset val="100"/>
        <c:tickLblSkip val="1"/>
        <c:noMultiLvlLbl val="0"/>
      </c:catAx>
      <c:valAx>
        <c:axId val="2114037368"/>
        <c:scaling>
          <c:orientation val="minMax"/>
        </c:scaling>
        <c:delete val="0"/>
        <c:axPos val="b"/>
        <c:majorGridlines>
          <c:spPr>
            <a:ln>
              <a:noFill/>
            </a:ln>
          </c:spPr>
        </c:majorGridlines>
        <c:numFmt formatCode="General" sourceLinked="1"/>
        <c:majorTickMark val="out"/>
        <c:minorTickMark val="none"/>
        <c:tickLblPos val="nextTo"/>
        <c:crossAx val="21140343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397512"/>
        <c:axId val="2115400488"/>
      </c:barChart>
      <c:catAx>
        <c:axId val="2115397512"/>
        <c:scaling>
          <c:orientation val="minMax"/>
        </c:scaling>
        <c:delete val="1"/>
        <c:axPos val="l"/>
        <c:majorTickMark val="out"/>
        <c:minorTickMark val="none"/>
        <c:tickLblPos val="nextTo"/>
        <c:crossAx val="2115400488"/>
        <c:crosses val="autoZero"/>
        <c:auto val="1"/>
        <c:lblAlgn val="ctr"/>
        <c:lblOffset val="100"/>
        <c:tickLblSkip val="1"/>
        <c:noMultiLvlLbl val="0"/>
      </c:catAx>
      <c:valAx>
        <c:axId val="2115400488"/>
        <c:scaling>
          <c:orientation val="minMax"/>
        </c:scaling>
        <c:delete val="0"/>
        <c:axPos val="b"/>
        <c:majorGridlines>
          <c:spPr>
            <a:ln>
              <a:noFill/>
            </a:ln>
          </c:spPr>
        </c:majorGridlines>
        <c:numFmt formatCode="General" sourceLinked="1"/>
        <c:majorTickMark val="out"/>
        <c:minorTickMark val="none"/>
        <c:tickLblPos val="nextTo"/>
        <c:crossAx val="211539751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498776"/>
        <c:axId val="2115501752"/>
      </c:barChart>
      <c:catAx>
        <c:axId val="2115498776"/>
        <c:scaling>
          <c:orientation val="minMax"/>
        </c:scaling>
        <c:delete val="1"/>
        <c:axPos val="l"/>
        <c:majorTickMark val="out"/>
        <c:minorTickMark val="none"/>
        <c:tickLblPos val="nextTo"/>
        <c:crossAx val="2115501752"/>
        <c:crosses val="autoZero"/>
        <c:auto val="1"/>
        <c:lblAlgn val="ctr"/>
        <c:lblOffset val="100"/>
        <c:tickLblSkip val="1"/>
        <c:noMultiLvlLbl val="0"/>
      </c:catAx>
      <c:valAx>
        <c:axId val="2115501752"/>
        <c:scaling>
          <c:orientation val="minMax"/>
        </c:scaling>
        <c:delete val="0"/>
        <c:axPos val="b"/>
        <c:majorGridlines>
          <c:spPr>
            <a:ln>
              <a:noFill/>
            </a:ln>
          </c:spPr>
        </c:majorGridlines>
        <c:numFmt formatCode="General" sourceLinked="1"/>
        <c:majorTickMark val="out"/>
        <c:minorTickMark val="none"/>
        <c:tickLblPos val="nextTo"/>
        <c:crossAx val="2115498776"/>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My name is Junxian and my advisor is Prof Mao.</a:t>
            </a:r>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endParaRPr lang="en-US" baseline="0"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107</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a:t>
            </a:r>
            <a:r>
              <a:rPr lang="en-US" baseline="0" dirty="0" smtClean="0"/>
              <a:t>: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a:t>
            </a:r>
            <a:r>
              <a:rPr lang="en-US" baseline="0" dirty="0" smtClean="0"/>
              <a:t>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t>
            </a:r>
            <a:r>
              <a:rPr lang="en-US" baseline="0" dirty="0" smtClean="0"/>
              <a:t>among different smartphones are big</a:t>
            </a:r>
          </a:p>
          <a:p>
            <a:pPr marL="0" indent="0">
              <a:buNone/>
            </a:pPr>
            <a:r>
              <a:rPr lang="en-US" baseline="0" dirty="0" smtClean="0"/>
              <a:t>4 Possible </a:t>
            </a:r>
            <a:r>
              <a:rPr lang="en-US" baseline="0" dirty="0" smtClean="0"/>
              <a:t>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108</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109</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110</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111</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113</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been recognized by the FCC open Internet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122</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125</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127</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130</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131</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132</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133</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136</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137</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138</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139</a:t>
            </a:fld>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140</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further study LTE network characteristics</a:t>
            </a:r>
          </a:p>
          <a:p>
            <a:endParaRPr lang="en-US" baseline="0" dirty="0" smtClean="0"/>
          </a:p>
          <a:p>
            <a:r>
              <a:rPr lang="en-US" baseline="0" dirty="0" smtClean="0"/>
              <a:t>.LTE </a:t>
            </a:r>
            <a:r>
              <a:rPr lang="en-US" baseline="0" dirty="0" smtClean="0"/>
              <a:t>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a:t>
            </a:r>
            <a:r>
              <a:rPr lang="en-US" baseline="0" dirty="0" smtClean="0"/>
              <a:t>trend</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142</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143</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144</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145</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151</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152</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a:t>
            </a:r>
            <a:r>
              <a:rPr lang="en-US" baseline="0" dirty="0" smtClean="0"/>
              <a:t>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14</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15</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r>
              <a:rPr lang="en-US" baseline="0" dirty="0" smtClean="0"/>
              <a:t>.</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previous knowledge of cellular network performance,</a:t>
            </a:r>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a:t>
            </a:r>
            <a:r>
              <a:rPr lang="en-US" dirty="0" smtClean="0"/>
              <a:t>measure and break down </a:t>
            </a:r>
            <a:r>
              <a:rPr lang="en-US" dirty="0" smtClean="0"/>
              <a:t>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19</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20</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we find that content customization and optimization techniques such as data URL scheme, </a:t>
            </a:r>
            <a:r>
              <a:rPr lang="en-US" baseline="0" dirty="0" err="1" smtClean="0"/>
              <a:t>minification</a:t>
            </a:r>
            <a:r>
              <a:rPr lang="en-US" baseline="0" dirty="0" smtClean="0"/>
              <a:t> and redirection reduction is beneficial for improving web performance as well.</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a:p>
            <a:endParaRPr lang="en-US" baseline="0" dirty="0" smtClean="0"/>
          </a:p>
          <a:p>
            <a:r>
              <a:rPr lang="en-US" baseline="0" dirty="0" smtClean="0"/>
              <a:t>This work is dedicated to provide a good understanding of the performance and power characteristics of cellular networks and with this knowledge, we talk about mobile application optimizations.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256ms,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no out-of-order transfers, no packet loss,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will</a:t>
            </a:r>
            <a:r>
              <a:rPr lang="en-US" baseline="0" dirty="0" smtClean="0"/>
              <a:t> skip the discussions of the radio energy characterization results and jump to the discussions of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52</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53</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This demonstrate the practicability of the RadioProphet system.</a:t>
            </a:r>
          </a:p>
          <a:p>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59</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60</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61</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62</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63</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t>
            </a:r>
            <a:r>
              <a:rPr lang="en-US" baseline="0" dirty="0" smtClean="0"/>
              <a:t>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RRC_CONNECTED, and the measured promotion delay is 260ms in our test device, much smaller than that for 3G.</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65</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model, with no network resource allocated from the network.</a:t>
            </a:r>
          </a:p>
          <a:p>
            <a:r>
              <a:rPr lang="en-US" baseline="0" dirty="0" smtClean="0"/>
              <a:t>When 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for some extra time. This extra time is called the tail time.</a:t>
            </a:r>
          </a:p>
          <a:p>
            <a:r>
              <a:rPr lang="en-US" baseline="0" dirty="0" err="1" smtClean="0"/>
              <a:t>Ttail</a:t>
            </a:r>
            <a:r>
              <a:rPr lang="en-US" baseline="0" dirty="0" smtClean="0"/>
              <a:t> controls how long the tail time is.</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68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how we measure the power model for our analysis.</a:t>
            </a:r>
          </a:p>
          <a:p>
            <a:endParaRPr lang="en-US" dirty="0" smtClean="0"/>
          </a:p>
          <a:p>
            <a:r>
              <a:rPr lang="en-US" dirty="0" smtClean="0"/>
              <a:t>This </a:t>
            </a:r>
            <a:r>
              <a:rPr lang="en-US" dirty="0" smtClean="0"/>
              <a:t>figure shows the </a:t>
            </a:r>
            <a:r>
              <a:rPr lang="en-US" baseline="0" dirty="0" smtClean="0"/>
              <a:t>measured power trace of first uploading some data and then stays 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a:t>
            </a:r>
            <a:r>
              <a:rPr lang="en-US" dirty="0" smtClean="0"/>
              <a:t>related and</a:t>
            </a:r>
            <a:r>
              <a:rPr lang="en-US" baseline="0" dirty="0" smtClean="0"/>
              <a:t> TCP related</a:t>
            </a:r>
            <a:r>
              <a:rPr lang="en-US" dirty="0" smtClean="0"/>
              <a:t> 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p>
          <a:p>
            <a:r>
              <a:rPr lang="en-US" dirty="0" smtClean="0"/>
              <a:t>We </a:t>
            </a:r>
            <a:r>
              <a:rPr lang="en-US" dirty="0" smtClean="0"/>
              <a:t>notice that in the RRC_CONNECTED tail, for any DRX cycle,</a:t>
            </a:r>
            <a:r>
              <a:rPr lang="en-US" baseline="0" dirty="0" smtClean="0"/>
              <a:t> the power level of the off duration is 1060mW.</a:t>
            </a:r>
          </a:p>
          <a:p>
            <a:r>
              <a:rPr lang="en-US" baseline="0" dirty="0" smtClean="0"/>
              <a:t>And the tail timer is measured to be 11.6seconds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70</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downlink.</a:t>
            </a:r>
          </a:p>
          <a:p>
            <a:r>
              <a:rPr lang="en-US" baseline="0" dirty="0" smtClean="0"/>
              <a:t>The higher the throughput, the higher the </a:t>
            </a:r>
            <a:r>
              <a:rPr lang="en-US" baseline="0" dirty="0" smtClean="0"/>
              <a:t>power</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72</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73</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74</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packets, process name for sending/receiving each packet, phone screen status for every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75</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a:t>
            </a:r>
            <a:r>
              <a:rPr lang="en-US" baseline="0" dirty="0" smtClean="0"/>
              <a:t>traces by applying different power models to the traces.</a:t>
            </a:r>
            <a:endParaRPr lang="en-US" baseline="0" dirty="0" smtClean="0"/>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76</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components:</a:t>
            </a:r>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77</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78</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79</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a:t>
            </a:r>
            <a:r>
              <a:rPr lang="en-US" baseline="0" dirty="0" smtClean="0"/>
              <a:t>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a:t>
            </a:r>
            <a:r>
              <a:rPr lang="en-US" baseline="0" dirty="0" smtClean="0"/>
              <a:t>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80</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signaling impact, we first</a:t>
            </a:r>
            <a:r>
              <a:rPr lang="en-US" baseline="0" dirty="0" smtClean="0"/>
              <a:t> define </a:t>
            </a:r>
            <a:r>
              <a:rPr lang="en-US" dirty="0" smtClean="0"/>
              <a:t>one </a:t>
            </a:r>
            <a:r>
              <a:rPr lang="en-US" dirty="0" smtClean="0"/>
              <a:t>term </a:t>
            </a:r>
            <a:r>
              <a:rPr lang="en-US" baseline="0" dirty="0" smtClean="0"/>
              <a:t>in </a:t>
            </a:r>
            <a:r>
              <a:rPr lang="en-US" baseline="0" dirty="0" smtClean="0"/>
              <a:t>this </a:t>
            </a:r>
            <a:r>
              <a:rPr lang="en-US" baseline="0" dirty="0" smtClean="0"/>
              <a:t>study, </a:t>
            </a:r>
            <a:r>
              <a:rPr lang="en-US" baseline="0" dirty="0" err="1" smtClean="0"/>
              <a:t>whch</a:t>
            </a:r>
            <a:r>
              <a:rPr lang="en-US" baseline="0" dirty="0" smtClean="0"/>
              <a:t> </a:t>
            </a:r>
            <a:r>
              <a:rPr lang="en-US" baseline="0" dirty="0" smtClean="0"/>
              <a:t>is burst.</a:t>
            </a:r>
          </a:p>
          <a:p>
            <a:endParaRPr lang="en-US" baseline="0" dirty="0" smtClean="0"/>
          </a:p>
          <a:p>
            <a:r>
              <a:rPr lang="en-US" baseline="0" dirty="0" smtClean="0"/>
              <a:t>A burst </a:t>
            </a:r>
            <a:r>
              <a:rPr lang="en-US" baseline="0" dirty="0" smtClean="0"/>
              <a:t>is a sequence of packets with inter-packet time less than a burst threshold BT and the leading and trailing gap larger than BT.</a:t>
            </a:r>
          </a:p>
          <a:p>
            <a:r>
              <a:rPr lang="en-US" baseline="0" dirty="0" smtClean="0"/>
              <a:t>The choice of burst threshold is based on the network RTTs and in our data set, we conservatively select BT as 2 seconds.</a:t>
            </a:r>
            <a:endParaRPr lang="en-US" baseline="0" dirty="0" smtClean="0"/>
          </a:p>
          <a:p>
            <a:endParaRPr lang="en-US" baseline="0" dirty="0" smtClean="0"/>
          </a:p>
          <a:p>
            <a:r>
              <a:rPr lang="en-US" baseline="0" dirty="0" smtClean="0"/>
              <a:t>For the same number of packets, if there are more bursts, the traffic pattern is more </a:t>
            </a:r>
            <a:r>
              <a:rPr lang="en-US" baseline="0" dirty="0" smtClean="0"/>
              <a:t>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81</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82</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83</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85</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87</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88</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89</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90</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9</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94</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104</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105</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4/21/13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4/21/13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4/21/13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8.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2.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3.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4.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5.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Mobiperf/MobiPerf"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41.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7.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1.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41.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1.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1.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88.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3.png"/></Relationships>
</file>

<file path=ppt/slides/_rels/slide12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91.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2.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2.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jpe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chart" Target="../charts/char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chart" Target="../charts/char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Microsoft_Equation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2.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emf"/><Relationship Id="rId6"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1.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3.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3.emf"/></Relationships>
</file>

<file path=ppt/slides/_rels/slide79.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chart" Target="../charts/char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chart" Target="../charts/chart3.xml"/></Relationships>
</file>

<file path=ppt/slides/_rels/slide83.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7.emf"/></Relationships>
</file>

<file path=ppt/slides/_rels/slide88.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5.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7.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7.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1900" dirty="0" smtClean="0">
                <a:solidFill>
                  <a:schemeClr val="bg1">
                    <a:lumMod val="50000"/>
                  </a:schemeClr>
                </a:solidFill>
              </a:rPr>
              <a:t>Candidate</a:t>
            </a:r>
            <a:r>
              <a:rPr lang="en-US" sz="1900" dirty="0" smtClean="0">
                <a:solidFill>
                  <a:schemeClr val="bg1">
                    <a:lumMod val="50000"/>
                  </a:schemeClr>
                </a:solidFill>
              </a:rPr>
              <a:t>: </a:t>
            </a:r>
            <a:r>
              <a:rPr lang="en-US" sz="1900" dirty="0" smtClean="0">
                <a:solidFill>
                  <a:schemeClr val="accent4">
                    <a:lumMod val="60000"/>
                    <a:lumOff val="40000"/>
                  </a:schemeClr>
                </a:solidFill>
              </a:rPr>
              <a:t> </a:t>
            </a:r>
            <a:r>
              <a:rPr lang="en-US" sz="2300" dirty="0" smtClean="0"/>
              <a:t>Junxian Huang</a:t>
            </a:r>
          </a:p>
          <a:p>
            <a:r>
              <a:rPr lang="en-US" sz="1900" dirty="0" smtClean="0">
                <a:solidFill>
                  <a:srgbClr val="7F7F7F"/>
                </a:solidFill>
              </a:rPr>
              <a:t>Advisor</a:t>
            </a:r>
            <a:r>
              <a:rPr lang="en-US" sz="1900" dirty="0" smtClean="0">
                <a:solidFill>
                  <a:srgbClr val="7F7F7F"/>
                </a:solidFill>
              </a:rPr>
              <a:t>:  </a:t>
            </a:r>
            <a:r>
              <a:rPr lang="en-US" sz="2300" dirty="0" smtClean="0"/>
              <a:t>Z</a:t>
            </a:r>
            <a:r>
              <a:rPr lang="en-US" sz="2300" dirty="0" smtClean="0"/>
              <a:t>. Morley Mao</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b="1" dirty="0" smtClean="0">
                <a:solidFill>
                  <a:srgbClr val="0000FF"/>
                </a:solidFill>
              </a:rPr>
              <a:t>+</a:t>
            </a:r>
            <a:r>
              <a:rPr lang="en-US" sz="2200" dirty="0" smtClean="0"/>
              <a:t> users </a:t>
            </a:r>
            <a:r>
              <a:rPr lang="en-US" sz="2200" b="1" dirty="0" smtClean="0">
                <a:solidFill>
                  <a:srgbClr val="0000FF"/>
                </a:solidFill>
              </a:rPr>
              <a:t>200</a:t>
            </a:r>
            <a:r>
              <a:rPr lang="en-US" sz="2200" b="1" dirty="0" smtClean="0">
                <a:solidFill>
                  <a:srgbClr val="0000FF"/>
                </a:solidFill>
              </a:rPr>
              <a:t>K</a:t>
            </a:r>
            <a:r>
              <a:rPr lang="en-US" sz="2200" b="1" dirty="0" smtClean="0">
                <a:solidFill>
                  <a:srgbClr val="0000FF"/>
                </a:solidFill>
              </a:rPr>
              <a:t>+</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a:t>
            </a:r>
            <a:r>
              <a:rPr lang="en-US" sz="2200" dirty="0" smtClean="0"/>
              <a:t>countries</a:t>
            </a:r>
            <a:endParaRPr lang="en-US" sz="2200"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10</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100</a:t>
            </a:fld>
            <a:endParaRPr lang="en-US"/>
          </a:p>
        </p:txBody>
      </p:sp>
    </p:spTree>
    <p:extLst>
      <p:ext uri="{BB962C8B-B14F-4D97-AF65-F5344CB8AC3E}">
        <p14:creationId xmlns:p14="http://schemas.microsoft.com/office/powerpoint/2010/main" val="106955563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101</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102</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103</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104</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105</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106</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107</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108</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a:t>
            </a:r>
            <a:r>
              <a:rPr lang="en-US" altLang="zh-CN" sz="3600" dirty="0" smtClean="0"/>
              <a:t>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109</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110</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111</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113</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a:t>
            </a:r>
            <a:r>
              <a:rPr lang="en-US" dirty="0" smtClean="0"/>
              <a:t>low</a:t>
            </a:r>
          </a:p>
          <a:p>
            <a:pPr lvl="1"/>
            <a:r>
              <a:rPr lang="en-US" dirty="0" smtClean="0"/>
              <a:t>&lt; </a:t>
            </a:r>
            <a:r>
              <a:rPr lang="en-US" dirty="0" smtClean="0"/>
              <a:t>1Mbps</a:t>
            </a:r>
          </a:p>
          <a:p>
            <a:r>
              <a:rPr lang="en-US" dirty="0"/>
              <a:t>Common 3G network condition</a:t>
            </a:r>
          </a:p>
          <a:p>
            <a:pPr lvl="1"/>
            <a:r>
              <a:rPr lang="en-US" dirty="0"/>
              <a:t>RTT 400ms and loss rate 0%</a:t>
            </a:r>
          </a:p>
          <a:p>
            <a:r>
              <a:rPr lang="en-US" dirty="0" smtClean="0"/>
              <a:t>Carrier </a:t>
            </a:r>
            <a:r>
              <a:rPr lang="en-US" dirty="0" smtClean="0"/>
              <a:t>network delay dominates end-to-end RTT</a:t>
            </a:r>
          </a:p>
          <a:p>
            <a:pPr lvl="1"/>
            <a:r>
              <a:rPr lang="en-US" dirty="0" smtClean="0"/>
              <a:t>End-end ping close to ping to 1</a:t>
            </a:r>
            <a:r>
              <a:rPr lang="en-US" baseline="30000" dirty="0" smtClean="0"/>
              <a:t>st</a:t>
            </a:r>
            <a:r>
              <a:rPr lang="en-US" dirty="0" smtClean="0"/>
              <a:t> </a:t>
            </a:r>
            <a:r>
              <a:rPr lang="en-US" dirty="0" smtClean="0"/>
              <a:t>hop</a:t>
            </a:r>
          </a:p>
          <a:p>
            <a:r>
              <a:rPr lang="en-US" dirty="0"/>
              <a:t>Local DNS server performance is good</a:t>
            </a:r>
          </a:p>
          <a:p>
            <a:pPr lvl="1"/>
            <a:r>
              <a:rPr lang="en-US" dirty="0"/>
              <a:t>200 ms comparable to ping to 1</a:t>
            </a:r>
            <a:r>
              <a:rPr lang="en-US" baseline="30000" dirty="0"/>
              <a:t>st</a:t>
            </a:r>
            <a:r>
              <a:rPr lang="en-US" dirty="0"/>
              <a:t> </a:t>
            </a:r>
            <a:r>
              <a:rPr lang="en-US" dirty="0" smtClean="0"/>
              <a:t>hop</a:t>
            </a:r>
            <a:endParaRPr lang="en-US" dirty="0" smtClean="0"/>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12</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a:t>
            </a:r>
            <a:r>
              <a:rPr lang="en-US" dirty="0" smtClean="0"/>
              <a:t>of 3G network performance</a:t>
            </a:r>
            <a:endParaRPr lang="en-US" dirty="0"/>
          </a:p>
        </p:txBody>
      </p:sp>
    </p:spTree>
    <p:extLst>
      <p:ext uri="{BB962C8B-B14F-4D97-AF65-F5344CB8AC3E}">
        <p14:creationId xmlns:p14="http://schemas.microsoft.com/office/powerpoint/2010/main" val="4114777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128</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endParaRPr lang="en-US" dirty="0"/>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129</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a:t>
            </a:r>
            <a:r>
              <a:rPr lang="en-US" dirty="0" smtClean="0"/>
              <a:t>2004</a:t>
            </a:r>
          </a:p>
          <a:p>
            <a:pPr lvl="2"/>
            <a:r>
              <a:rPr lang="en-US" b="1" dirty="0" smtClean="0">
                <a:solidFill>
                  <a:srgbClr val="FF0000"/>
                </a:solidFill>
              </a:rPr>
              <a:t>100</a:t>
            </a:r>
            <a:r>
              <a:rPr lang="en-US" dirty="0" smtClean="0"/>
              <a:t>Mbps </a:t>
            </a:r>
            <a:r>
              <a:rPr lang="en-US" dirty="0" smtClean="0"/>
              <a:t>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new, 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2163930882"/>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131</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a:t>
            </a:r>
            <a:r>
              <a:rPr lang="en-US" altLang="zh-CN" sz="2800" b="1" dirty="0" smtClean="0"/>
              <a:t>energy</a:t>
            </a:r>
            <a:endParaRPr lang="en-US" altLang="zh-CN" sz="2800" b="1" dirty="0"/>
          </a:p>
          <a:p>
            <a:pPr algn="ctr">
              <a:lnSpc>
                <a:spcPct val="140000"/>
              </a:lnSpc>
            </a:pPr>
            <a:r>
              <a:rPr lang="en-US" altLang="zh-CN" sz="2800" b="1" dirty="0" smtClean="0"/>
              <a:t>Large </a:t>
            </a:r>
            <a:r>
              <a:rPr lang="en-US" altLang="zh-CN" sz="2800" b="1" dirty="0" smtClean="0"/>
              <a:t>data transfer, LTE is energy </a:t>
            </a:r>
            <a:r>
              <a:rPr lang="en-US" altLang="zh-CN" sz="2800" b="1" dirty="0" smtClean="0"/>
              <a:t>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136</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137</a:t>
            </a:fld>
            <a:endParaRPr lang="en-US"/>
          </a:p>
        </p:txBody>
      </p:sp>
      <p:sp>
        <p:nvSpPr>
          <p:cNvPr id="2" name="Title 1"/>
          <p:cNvSpPr>
            <a:spLocks noGrp="1"/>
          </p:cNvSpPr>
          <p:nvPr>
            <p:ph type="title"/>
          </p:nvPr>
        </p:nvSpPr>
        <p:spPr/>
        <p:txBody>
          <a:bodyPr>
            <a:normAutofit fontScale="90000"/>
          </a:bodyPr>
          <a:lstStyle/>
          <a:p>
            <a:r>
              <a:rPr lang="en-US" dirty="0" smtClean="0"/>
              <a:t>Comparing total energy of all user traces via simulation in LTE/3G/WiFi</a:t>
            </a:r>
            <a:endParaRPr lang="en-US" dirty="0"/>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Tree>
    <p:extLst>
      <p:ext uri="{BB962C8B-B14F-4D97-AF65-F5344CB8AC3E}">
        <p14:creationId xmlns:p14="http://schemas.microsoft.com/office/powerpoint/2010/main" val="1958481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138</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139</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54356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140</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141</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142</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143</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144</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145</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15</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160604"/>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151</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16</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5871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18</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19</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852584"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20</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21</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123"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22</a:t>
            </a:fld>
            <a:endParaRPr lang="en-US" dirty="0"/>
          </a:p>
        </p:txBody>
      </p:sp>
    </p:spTree>
    <p:extLst>
      <p:ext uri="{BB962C8B-B14F-4D97-AF65-F5344CB8AC3E}">
        <p14:creationId xmlns:p14="http://schemas.microsoft.com/office/powerpoint/2010/main" val="5756863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23</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a:t>
            </a:r>
            <a:r>
              <a:rPr lang="en-US" sz="2600" dirty="0" smtClean="0"/>
              <a:t>decompression processing </a:t>
            </a:r>
            <a:r>
              <a:rPr lang="en-US" sz="2600" dirty="0" smtClean="0"/>
              <a:t>and network data size </a:t>
            </a:r>
            <a:r>
              <a:rPr lang="en-US" sz="2600" dirty="0" smtClean="0"/>
              <a:t>reduction</a:t>
            </a:r>
            <a:endParaRPr lang="en-US" sz="26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229077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24</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r>
              <a:rPr lang="en-US" sz="2300" dirty="0" smtClean="0"/>
              <a: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a:t>
            </a:r>
            <a:r>
              <a:rPr lang="en-US" sz="2300" dirty="0" smtClean="0"/>
              <a:t>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a:t>
            </a:r>
            <a:r>
              <a:rPr lang="en-US" dirty="0" smtClean="0"/>
              <a:t>download (less for LTE)</a:t>
            </a:r>
            <a:endParaRPr lang="en-US" dirty="0" smtClean="0"/>
          </a:p>
          <a:p>
            <a:r>
              <a:rPr lang="en-US" dirty="0" smtClean="0"/>
              <a:t>Higher </a:t>
            </a:r>
            <a:r>
              <a:rPr lang="en-US" b="1" dirty="0" smtClean="0"/>
              <a:t>concurrency </a:t>
            </a:r>
            <a:r>
              <a:rPr lang="en-US" dirty="0" smtClean="0"/>
              <a:t>significantly improves performance</a:t>
            </a:r>
          </a:p>
          <a:p>
            <a:r>
              <a:rPr lang="en-US" b="1" dirty="0" smtClean="0"/>
              <a:t>Compression </a:t>
            </a:r>
            <a:r>
              <a:rPr lang="en-US" dirty="0" smtClean="0"/>
              <a:t>is usually helpful</a:t>
            </a:r>
          </a:p>
          <a:p>
            <a:r>
              <a:rPr lang="en-US" b="1" dirty="0" smtClean="0"/>
              <a:t>Content 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Autofit/>
          </a:bodyPr>
          <a:lstStyle/>
          <a:p>
            <a:r>
              <a:rPr lang="en-US" sz="4000" dirty="0" smtClean="0"/>
              <a:t>Lessons from </a:t>
            </a:r>
            <a:r>
              <a:rPr lang="en-US" sz="4000" dirty="0" smtClean="0"/>
              <a:t>web browsing</a:t>
            </a:r>
            <a:r>
              <a:rPr lang="en-US" sz="4000" dirty="0" smtClean="0"/>
              <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26</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28059175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4286529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1018933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spTree>
    <p:extLst>
      <p:ext uri="{BB962C8B-B14F-4D97-AF65-F5344CB8AC3E}">
        <p14:creationId xmlns:p14="http://schemas.microsoft.com/office/powerpoint/2010/main" val="198132089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endParaRPr lang="en-US" sz="2400" dirty="0">
              <a:solidFill>
                <a:srgbClr val="0000FF"/>
              </a:solidFill>
            </a:endParaRPr>
          </a:p>
        </p:txBody>
      </p:sp>
    </p:spTree>
    <p:extLst>
      <p:ext uri="{BB962C8B-B14F-4D97-AF65-F5344CB8AC3E}">
        <p14:creationId xmlns:p14="http://schemas.microsoft.com/office/powerpoint/2010/main" val="5083822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endParaRPr lang="en-US" sz="2000" dirty="0"/>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45</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endParaRPr lang="en-US" sz="2000" dirty="0"/>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predict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48</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49</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50</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52</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445351" y="1540867"/>
            <a:ext cx="1582484"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Transfer</a:t>
            </a:r>
          </a:p>
          <a:p>
            <a:pPr algn="ctr"/>
            <a:r>
              <a:rPr lang="en-US" sz="2400" b="1" dirty="0" smtClean="0">
                <a:solidFill>
                  <a:schemeClr val="tx1">
                    <a:lumMod val="50000"/>
                    <a:lumOff val="50000"/>
                  </a:schemeClr>
                </a:solidFill>
              </a:rPr>
              <a:t>the packet</a:t>
            </a: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53</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a:t>
            </a:r>
            <a:r>
              <a:rPr lang="en-US" dirty="0"/>
              <a:t>d</a:t>
            </a:r>
            <a:r>
              <a:rPr lang="en-US" dirty="0" smtClean="0"/>
              <a:t>ormancy</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53</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54</a:t>
            </a:fld>
            <a:endParaRPr lang="en-US"/>
          </a:p>
        </p:txBody>
      </p:sp>
      <p:sp>
        <p:nvSpPr>
          <p:cNvPr id="4" name="Title 3"/>
          <p:cNvSpPr>
            <a:spLocks noGrp="1"/>
          </p:cNvSpPr>
          <p:nvPr>
            <p:ph type="title"/>
          </p:nvPr>
        </p:nvSpPr>
        <p:spPr/>
        <p:txBody>
          <a:bodyPr>
            <a:normAutofit fontScale="90000"/>
          </a:bodyPr>
          <a:lstStyle/>
          <a:p>
            <a:r>
              <a:rPr lang="en-US" dirty="0" smtClean="0"/>
              <a:t>Problem with the naive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55</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etc.</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57</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58</a:t>
            </a:fld>
            <a:endParaRPr lang="en-US"/>
          </a:p>
        </p:txBody>
      </p:sp>
      <p:sp>
        <p:nvSpPr>
          <p:cNvPr id="2" name="Title 1"/>
          <p:cNvSpPr>
            <a:spLocks noGrp="1"/>
          </p:cNvSpPr>
          <p:nvPr>
            <p:ph type="title"/>
          </p:nvPr>
        </p:nvSpPr>
        <p:spPr/>
        <p:txBody>
          <a:bodyPr>
            <a:normAutofit fontScale="90000"/>
          </a:bodyPr>
          <a:lstStyle/>
          <a:p>
            <a:r>
              <a:rPr lang="en-US" dirty="0" smtClean="0"/>
              <a:t>Example feature selection – 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7000" y="1174750"/>
            <a:ext cx="9017000" cy="5233194"/>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59</a:t>
            </a:fld>
            <a:endParaRPr lang="en-US"/>
          </a:p>
        </p:txBody>
      </p:sp>
      <p:sp>
        <p:nvSpPr>
          <p:cNvPr id="4" name="Title 3"/>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3869346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6</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875" y="1254126"/>
            <a:ext cx="8870157"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the data</a:t>
            </a:r>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60</a:t>
            </a:fld>
            <a:endParaRPr lang="en-US"/>
          </a:p>
        </p:txBody>
      </p:sp>
      <p:sp>
        <p:nvSpPr>
          <p:cNvPr id="4" name="Title 3"/>
          <p:cNvSpPr>
            <a:spLocks noGrp="1"/>
          </p:cNvSpPr>
          <p:nvPr>
            <p:ph type="title"/>
          </p:nvPr>
        </p:nvSpPr>
        <p:spPr/>
        <p:txBody>
          <a:bodyPr/>
          <a:lstStyle/>
          <a:p>
            <a:r>
              <a:rPr lang="en-US" dirty="0" smtClean="0"/>
              <a:t>Summary and future agenda</a:t>
            </a:r>
            <a:endParaRPr lang="en-US" dirty="0"/>
          </a:p>
        </p:txBody>
      </p:sp>
    </p:spTree>
    <p:extLst>
      <p:ext uri="{BB962C8B-B14F-4D97-AF65-F5344CB8AC3E}">
        <p14:creationId xmlns:p14="http://schemas.microsoft.com/office/powerpoint/2010/main" val="283063914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61</a:t>
            </a:fld>
            <a:endParaRPr lang="en-US"/>
          </a:p>
        </p:txBody>
      </p:sp>
      <p:sp>
        <p:nvSpPr>
          <p:cNvPr id="2" name="Title 1"/>
          <p:cNvSpPr>
            <a:spLocks noGrp="1"/>
          </p:cNvSpPr>
          <p:nvPr>
            <p:ph type="title"/>
          </p:nvPr>
        </p:nvSpPr>
        <p:spPr>
          <a:xfrm>
            <a:off x="457200" y="1521326"/>
            <a:ext cx="8229600" cy="2931146"/>
          </a:xfrm>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121275007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62</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63</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274808765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64</a:t>
            </a:fld>
            <a:endParaRPr lang="en-US"/>
          </a:p>
        </p:txBody>
      </p:sp>
      <p:sp>
        <p:nvSpPr>
          <p:cNvPr id="2" name="Title 1"/>
          <p:cNvSpPr>
            <a:spLocks noGrp="1"/>
          </p:cNvSpPr>
          <p:nvPr>
            <p:ph type="title"/>
          </p:nvPr>
        </p:nvSpPr>
        <p:spPr>
          <a:xfrm>
            <a:off x="457200" y="274638"/>
            <a:ext cx="8229600" cy="765552"/>
          </a:xfrm>
        </p:spPr>
        <p:txBody>
          <a:bodyPr>
            <a:normAutofit/>
          </a:bodyPr>
          <a:lstStyle/>
          <a:p>
            <a:r>
              <a:rPr lang="en-US" dirty="0" smtClean="0"/>
              <a:t>RRC state transitions in LTE</a:t>
            </a:r>
            <a:endParaRPr lang="en-US" dirty="0"/>
          </a:p>
        </p:txBody>
      </p:sp>
    </p:spTree>
    <p:extLst>
      <p:ext uri="{BB962C8B-B14F-4D97-AF65-F5344CB8AC3E}">
        <p14:creationId xmlns:p14="http://schemas.microsoft.com/office/powerpoint/2010/main" val="783713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65</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pPr marL="342900" indent="-342900">
              <a:buFont typeface="Arial"/>
              <a:buChar char="•"/>
            </a:pPr>
            <a:endParaRPr lang="en-US" altLang="zh-CN" sz="2200" dirty="0"/>
          </a:p>
          <a:p>
            <a:pPr marL="342900" indent="-342900">
              <a:buFont typeface="Arial"/>
              <a:buChar char="•"/>
            </a:pPr>
            <a:r>
              <a:rPr lang="en-US" altLang="zh-CN" sz="2200" dirty="0"/>
              <a:t>Promotion delay from RRC_IDLE to RRC_CONNECTED: 260ms</a:t>
            </a:r>
          </a:p>
        </p:txBody>
      </p:sp>
    </p:spTree>
    <p:extLst>
      <p:ext uri="{BB962C8B-B14F-4D97-AF65-F5344CB8AC3E}">
        <p14:creationId xmlns:p14="http://schemas.microsoft.com/office/powerpoint/2010/main" val="413905090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122388688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67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79743726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68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419345311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69</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a:t>
            </a:r>
            <a:r>
              <a:rPr lang="en-US" dirty="0" smtClean="0"/>
              <a:t>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Tree>
    <p:extLst>
      <p:ext uri="{BB962C8B-B14F-4D97-AF65-F5344CB8AC3E}">
        <p14:creationId xmlns:p14="http://schemas.microsoft.com/office/powerpoint/2010/main" val="26763618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a:t>
            </a:r>
            <a:r>
              <a:rPr lang="en-US" dirty="0" smtClean="0"/>
              <a:t>time</a:t>
            </a:r>
          </a:p>
          <a:p>
            <a:pPr lvl="1"/>
            <a:endParaRPr lang="en-US" dirty="0" smtClean="0"/>
          </a:p>
          <a:p>
            <a:r>
              <a:rPr lang="en-US" dirty="0" smtClean="0"/>
              <a:t>TCP</a:t>
            </a:r>
          </a:p>
          <a:p>
            <a:pPr lvl="1"/>
            <a:r>
              <a:rPr lang="en-US" dirty="0" smtClean="0"/>
              <a:t>Common </a:t>
            </a:r>
            <a:r>
              <a:rPr lang="en-US" dirty="0" smtClean="0"/>
              <a:t>TCP metrics: </a:t>
            </a:r>
            <a:r>
              <a:rPr lang="en-US" dirty="0" smtClean="0"/>
              <a:t>downlink/uplink throughput, </a:t>
            </a:r>
            <a:r>
              <a:rPr lang="en-US" dirty="0" smtClean="0"/>
              <a:t>round-trip time (RTT), </a:t>
            </a:r>
            <a:r>
              <a:rPr lang="en-US" dirty="0" smtClean="0"/>
              <a:t>packet loss rate, etc.</a:t>
            </a:r>
          </a:p>
          <a:p>
            <a:pPr lvl="1"/>
            <a:r>
              <a:rPr lang="en-US" dirty="0" smtClean="0"/>
              <a:t>For TCP throughput test, we choose the closest nodes among the </a:t>
            </a:r>
            <a:r>
              <a:rPr lang="en-US" i="1" dirty="0" smtClean="0">
                <a:solidFill>
                  <a:srgbClr val="0000FF"/>
                </a:solidFill>
              </a:rPr>
              <a:t>120+ global M-Lab nodes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7</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70</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04189" y="5297966"/>
            <a:ext cx="4069310" cy="778310"/>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7537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71</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413055425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72</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288819574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73</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327477005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74</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a:t>
            </a:r>
            <a:r>
              <a:rPr lang="en-US" dirty="0" smtClean="0"/>
              <a:t>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141322130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endParaRPr lang="en-US" dirty="0"/>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packet</a:t>
            </a:r>
          </a:p>
          <a:p>
            <a:pPr lvl="1"/>
            <a:r>
              <a:rPr lang="en-US" dirty="0" smtClean="0"/>
              <a:t>Screen status logger (1Hz)</a:t>
            </a:r>
          </a:p>
        </p:txBody>
      </p:sp>
      <p:sp>
        <p:nvSpPr>
          <p:cNvPr id="3" name="Slide Number Placeholder 2"/>
          <p:cNvSpPr>
            <a:spLocks noGrp="1"/>
          </p:cNvSpPr>
          <p:nvPr>
            <p:ph type="sldNum" sz="quarter" idx="12"/>
          </p:nvPr>
        </p:nvSpPr>
        <p:spPr/>
        <p:txBody>
          <a:bodyPr/>
          <a:lstStyle/>
          <a:p>
            <a:fld id="{D7E63A33-8271-4DD0-9C48-789913D7C115}" type="slidenum">
              <a:rPr lang="en-US" smtClean="0"/>
              <a:pPr/>
              <a:t>75</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58525669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76</a:t>
            </a:fld>
            <a:endParaRPr lang="en-US"/>
          </a:p>
        </p:txBody>
      </p:sp>
    </p:spTree>
    <p:extLst>
      <p:ext uri="{BB962C8B-B14F-4D97-AF65-F5344CB8AC3E}">
        <p14:creationId xmlns:p14="http://schemas.microsoft.com/office/powerpoint/2010/main" val="1805105096"/>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77</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724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78</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12906667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a:t>
            </a:r>
            <a:r>
              <a:rPr lang="en-US" dirty="0" smtClean="0"/>
              <a:t>device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79</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22226449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network metrics</a:t>
            </a:r>
            <a:endParaRPr lang="en-US" dirty="0" smtClean="0"/>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8</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80</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1145733301"/>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136841175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2904970" y="4594622"/>
            <a:ext cx="3139871"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81</a:t>
            </a:fld>
            <a:endParaRPr lang="en-US"/>
          </a:p>
        </p:txBody>
      </p:sp>
    </p:spTree>
    <p:extLst>
      <p:ext uri="{BB962C8B-B14F-4D97-AF65-F5344CB8AC3E}">
        <p14:creationId xmlns:p14="http://schemas.microsoft.com/office/powerpoint/2010/main" val="347465345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a:t>
            </a:r>
            <a:r>
              <a:rPr lang="en-US" dirty="0" smtClean="0"/>
              <a:t>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82</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2398935511"/>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260434863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83</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2136932987"/>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560731400"/>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23929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84</a:t>
            </a:fld>
            <a:endParaRPr lang="en-US"/>
          </a:p>
        </p:txBody>
      </p:sp>
      <p:sp>
        <p:nvSpPr>
          <p:cNvPr id="4" name="Title 3"/>
          <p:cNvSpPr>
            <a:spLocks noGrp="1"/>
          </p:cNvSpPr>
          <p:nvPr>
            <p:ph type="title"/>
          </p:nvPr>
        </p:nvSpPr>
        <p:spPr/>
        <p:txBody>
          <a:bodyPr/>
          <a:lstStyle/>
          <a:p>
            <a:r>
              <a:rPr lang="en-US" dirty="0" smtClean="0"/>
              <a:t>Separator</a:t>
            </a:r>
            <a:endParaRPr lang="en-US" dirty="0"/>
          </a:p>
        </p:txBody>
      </p:sp>
    </p:spTree>
    <p:extLst>
      <p:ext uri="{BB962C8B-B14F-4D97-AF65-F5344CB8AC3E}">
        <p14:creationId xmlns:p14="http://schemas.microsoft.com/office/powerpoint/2010/main" val="346525779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85</a:t>
            </a:fld>
            <a:endParaRPr lang="en-US" dirty="0"/>
          </a:p>
        </p:txBody>
      </p:sp>
    </p:spTree>
    <p:extLst>
      <p:ext uri="{BB962C8B-B14F-4D97-AF65-F5344CB8AC3E}">
        <p14:creationId xmlns:p14="http://schemas.microsoft.com/office/powerpoint/2010/main" val="228228493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86</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87</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88</a:t>
            </a:fld>
            <a:endParaRPr lang="en-US"/>
          </a:p>
        </p:txBody>
      </p:sp>
    </p:spTree>
    <p:extLst>
      <p:ext uri="{BB962C8B-B14F-4D97-AF65-F5344CB8AC3E}">
        <p14:creationId xmlns:p14="http://schemas.microsoft.com/office/powerpoint/2010/main" val="2187248375"/>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9</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90</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91</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92</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93</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94</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95</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96</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97</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98</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99</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70620</TotalTime>
  <Words>13452</Words>
  <Application>Microsoft Macintosh PowerPoint</Application>
  <PresentationFormat>On-screen Show (4:3)</PresentationFormat>
  <Paragraphs>1811</Paragraphs>
  <Slides>152</Slides>
  <Notes>139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152</vt:i4>
      </vt:variant>
    </vt:vector>
  </HeadingPairs>
  <TitlesOfParts>
    <vt:vector size="154" baseType="lpstr">
      <vt:lpstr>prelim</vt:lpstr>
      <vt:lpstr>Microsoft Equation</vt:lpstr>
      <vt:lpstr>Performance and Power Characterization of Cellular Networks and  Mobile Application Optimizations </vt:lpstr>
      <vt:lpstr>Smartphone ecosystem</vt:lpstr>
      <vt:lpstr>Key motivations</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Insights of 3G network performance</vt:lpstr>
      <vt:lpstr>LTE is new, requires exploration</vt:lpstr>
      <vt:lpstr>Downlink throughput</vt:lpstr>
      <vt:lpstr>Uplink throughput</vt:lpstr>
      <vt:lpstr>RTT</vt:lpstr>
      <vt:lpstr>Roadmap</vt:lpstr>
      <vt:lpstr>Smartphone web browsing is complicated</vt:lpstr>
      <vt:lpstr>Key challenges of web performance analysis</vt:lpstr>
      <vt:lpstr>How to isolate impact of individual factor?</vt:lpstr>
      <vt:lpstr>How to identify performance bottlenecks?</vt:lpstr>
      <vt:lpstr>Impact of concurrent TCP connections</vt:lpstr>
      <vt:lpstr>Compression improves performance</vt:lpstr>
      <vt:lpstr>Web browsing breakdown</vt:lpstr>
      <vt:lpstr>Lessons from web browsing performance study</vt:lpstr>
      <vt:lpstr>Roadmap</vt:lpstr>
      <vt:lpstr>Motivations</vt:lpstr>
      <vt:lpstr>LTE network topology of the studied carrier</vt:lpstr>
      <vt:lpstr>LTE network topology of the studied carrier</vt:lpstr>
      <vt:lpstr>Data set studied</vt:lpstr>
      <vt:lpstr>Highlight observations</vt:lpstr>
      <vt:lpstr>Breakdown of content type for all HTTP traffic based on content size</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Radio Resource Control (RRC)  state machine</vt:lpstr>
      <vt:lpstr>Fast dormancy</vt:lpstr>
      <vt:lpstr>Problem with the naive Fast Dormancy</vt:lpstr>
      <vt:lpstr>RadioProphet: intelligently invoke FD</vt:lpstr>
      <vt:lpstr>RadioProphet: Intelligent Radio Resource Deallocation for Cellular Networks </vt:lpstr>
      <vt:lpstr>Inter-Burst Time (IBT) prediction</vt:lpstr>
      <vt:lpstr>Example feature selection – TCP flags</vt:lpstr>
      <vt:lpstr>Implementation</vt:lpstr>
      <vt:lpstr>Summary and future agenda</vt:lpstr>
      <vt:lpstr>Thank you! </vt:lpstr>
      <vt:lpstr>Backup slides</vt:lpstr>
      <vt:lpstr>Roadmap</vt:lpstr>
      <vt:lpstr>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Power model for data transfer</vt:lpstr>
      <vt:lpstr>Power model for data transfer</vt:lpstr>
      <vt:lpstr>Trace-driven modeling methodology</vt:lpstr>
      <vt:lpstr>Power model validation</vt:lpstr>
      <vt:lpstr>UMICH data set</vt:lpstr>
      <vt:lpstr>Comparing total energy of all user traces via simulation in LTE/3G/WiFi</vt:lpstr>
      <vt:lpstr>Energy consumption break down</vt:lpstr>
      <vt:lpstr>Energy consumption break down</vt:lpstr>
      <vt:lpstr>Screen-off traffic characterization</vt:lpstr>
      <vt:lpstr>Breakdown of packet count based on screen status</vt:lpstr>
      <vt:lpstr>Definition of a “burst”</vt:lpstr>
      <vt:lpstr>Screen-on and screen-off traffic comparison</vt:lpstr>
      <vt:lpstr>Does screen-off traffic matter for radio resource and energy?</vt:lpstr>
      <vt:lpstr>Separator</vt:lpstr>
      <vt:lpstr>3GTest: Global 3G network performance measurement</vt:lpstr>
      <vt:lpstr>3GTest collects representative results in many countries</vt:lpstr>
      <vt:lpstr>LTE Network characteristics</vt:lpstr>
      <vt:lpstr>LTE Network characteristics</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2423</cp:revision>
  <dcterms:created xsi:type="dcterms:W3CDTF">2012-01-10T20:28:26Z</dcterms:created>
  <dcterms:modified xsi:type="dcterms:W3CDTF">2013-04-22T19:33:36Z</dcterms:modified>
</cp:coreProperties>
</file>